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4" r:id="rId4"/>
    <p:sldId id="269" r:id="rId5"/>
    <p:sldId id="273" r:id="rId6"/>
    <p:sldId id="270" r:id="rId7"/>
    <p:sldId id="271" r:id="rId8"/>
    <p:sldId id="267" r:id="rId9"/>
    <p:sldId id="261" r:id="rId10"/>
    <p:sldId id="25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96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F268EF-4D5D-5950-383E-0A164464A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85CFD7-F68F-D3AF-2339-1F8184CFC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38BC6-0F37-2B8F-3398-657BCB1BE4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128AF2-08F9-343F-1350-705DF38130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31695-FF9C-17C6-5252-C35B04B81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494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5CFA5-70A6-F730-DC41-9025DB62E7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823814-C4A3-6B75-DCEF-11FC90E541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D6EBF-DA5E-95A3-CABB-940BE84DB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BA686D-F60D-FEA0-F93E-2CCB5D032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31474-0355-D3E5-A80C-99F97BA9C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81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DCBA54F-F916-5205-609B-C883B61B31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27BAA3-EB38-DDFC-0B82-17F82A6C95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CC33A4-FB2B-84BC-A0DA-AF8ABC352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AE0F6-3864-D08A-5C4E-403BA6849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2BEF3-865B-764A-3D29-66C01F64A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82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30C94-58A6-C385-F7FC-000F48D64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A8AE23-4849-7BD5-A9A4-4E757AE458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0F64FD-AE82-D2C4-6EFB-3422215E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4EA39B-46E9-B3C9-A769-53279058C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1D784-9889-EB6F-FB0D-C864642AE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75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EF484C-62EA-5CCC-67ED-4ED836DEEE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7D2F9-9C06-CEDA-574C-B71D400DFB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806466-2DA5-0DF7-D906-F1DE4A77E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01B6F9-1753-0357-AEC6-629BDCCC7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63875D-D45A-51EF-2A6C-E7BC97508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745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F11BB-8F06-1313-3567-9BF6B3878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9A58E8-AD67-D69A-91CD-2EEC872E35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8429DAD-D3DC-7F7B-923C-1E3B4387E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249E39-7D70-3359-2AB5-F60A33977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DF12BB-DEBB-FB36-E0B1-E9A78B98E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0F32BE-00D5-C836-1CB8-21641155C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884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61AC4-8FCE-F4CA-566D-5652A002B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3C7677-9230-6A33-D878-9895E26359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C73934-249C-C74E-66A3-050A772CF1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96367F-D6D5-1878-C67E-B71DA490F5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3DEE56-9AB4-2546-239F-444EC22058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ECAC9E-F04C-4824-5B4D-208C40598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770B85-0C6E-482C-A575-B17C9DA580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3487F6-13FE-8FAC-BEAA-236E92BB6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063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D50904-C345-8539-41D7-3A8893E7C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5B36D5-193A-D20A-3B22-0704D54FA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ECF268-D3D8-0EBD-A2F1-7CC70E06A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024236-E0A9-963F-F3EE-BE48002CF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440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20D1BF-056B-9B29-E405-52F6B4547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CF2503-7143-ED2F-3027-BC11ED2CD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3BA8EA-35B2-415E-D80A-D6543E441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099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3B41C-EC64-86E4-3E08-093B43A6D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48158-25E6-1941-78EF-573181C152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922D5B-C1E8-D471-F747-7E15226202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9E7F08-BD2D-3D01-E1BE-4244F418C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ACF036-5830-50AD-8A3B-C519909B62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471A5-4839-FC62-6731-481380207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2239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17F4A0-CC5F-291A-E230-4ACBE9FF9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153989-4358-AE3E-27D4-4608497C0E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645B3-861C-F726-CE0E-02CA8F4E82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1DD359-C945-9478-8DA0-38113C69A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D8F163-C0BA-48BD-FE0C-994474047B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3AE870-256A-0F21-0C4B-A474C6277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94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514E579-6733-5DC4-2D77-4256F682C0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AFCFFF-37DA-07F5-FB40-D891C8E96D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AB70D-C600-DB80-8946-102CB58F62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4323B2-C699-FB40-A0F2-113057FE1D67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9CAD19-1979-1232-F69A-6795275C1F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ABE85C-4AAA-612E-BDE2-CB8C648012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129D270-F037-B846-8C3B-E1B86658D2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244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lorsexplained.com/color-models/" TargetMode="External"/><Relationship Id="rId2" Type="http://schemas.openxmlformats.org/officeDocument/2006/relationships/hyperlink" Target="https://www.techtarget.com/whatis/definition/pixe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geeksforgeeks.org/difference-between-rgb-cmyk-hsv-and-yiq-color-models/" TargetMode="External"/><Relationship Id="rId4" Type="http://schemas.openxmlformats.org/officeDocument/2006/relationships/hyperlink" Target="https://www.pantone.com/articles/color-fundamentals/color-models-explained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B0B93-8B27-CFD8-AB7F-59EBEE5561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4385058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  <a:spcBef>
                <a:spcPts val="0"/>
              </a:spcBef>
              <a:spcAft>
                <a:spcPts val="2250"/>
              </a:spcAft>
            </a:pPr>
            <a:r>
              <a:rPr lang="en-US" sz="24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A04 "Image Processing Adventure Quest"</a:t>
            </a:r>
            <a:br>
              <a:rPr lang="en-US" sz="24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</a:b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r>
              <a:rPr lang="en-US" sz="1800" b="0" i="0">
                <a:solidFill>
                  <a:srgbClr val="2D3B45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Martin Demel, Brandie Griffin, Jordan Allen, Sydney Chilson, Marvin Azuogu.</a:t>
            </a: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r>
              <a:rPr lang="en-US" sz="18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  </a:t>
            </a:r>
            <a:br>
              <a:rPr lang="en-US" sz="18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</a:br>
            <a:r>
              <a:rPr lang="en-US" sz="18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Department of Science, Technology, Engineering &amp; Math, Houston Community College</a:t>
            </a: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r>
              <a:rPr lang="en-US" sz="1800"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ITAI-1370: History of Artificial Intelligence </a:t>
            </a: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r>
              <a:rPr lang="en-US" sz="1800">
                <a:solidFill>
                  <a:srgbClr val="000000"/>
                </a:solidFill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Patricia McManus</a:t>
            </a: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br>
              <a:rPr lang="en-US" sz="1800">
                <a:effectLst/>
                <a:latin typeface="Segoe UI" panose="020B0502040204020203" pitchFamily="34" charset="0"/>
                <a:ea typeface="MS Mincho" panose="02020609040205080304" pitchFamily="49" charset="-128"/>
                <a:cs typeface="Segoe UI" panose="020B0502040204020203" pitchFamily="34" charset="0"/>
              </a:rPr>
            </a:br>
            <a:r>
              <a:rPr lang="en-US" sz="1800">
                <a:solidFill>
                  <a:srgbClr val="000000"/>
                </a:solidFill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September 18</a:t>
            </a:r>
            <a:r>
              <a:rPr lang="en-US" sz="1800" baseline="30000">
                <a:solidFill>
                  <a:srgbClr val="000000"/>
                </a:solidFill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th</a:t>
            </a:r>
            <a:r>
              <a:rPr lang="en-US" sz="1800">
                <a:solidFill>
                  <a:srgbClr val="000000"/>
                </a:solidFill>
                <a:effectLst/>
                <a:latin typeface="Segoe UI" panose="020B0502040204020203" pitchFamily="34" charset="0"/>
                <a:ea typeface="Georgia" panose="02040502050405020303" pitchFamily="18" charset="0"/>
                <a:cs typeface="Segoe UI" panose="020B0502040204020203" pitchFamily="34" charset="0"/>
              </a:rPr>
              <a:t>, 2024</a:t>
            </a:r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61926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1FC02-6D0D-A657-EAB9-A1067B642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" panose="020B0502040204020203" pitchFamily="34" charset="0"/>
                <a:cs typeface="Segoe UI" panose="020B0502040204020203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99469-E13D-9464-05AF-126273E25F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>
                <a:latin typeface="Segoe UI"/>
                <a:ea typeface="+mn-lt"/>
                <a:cs typeface="Segoe UI"/>
              </a:rPr>
              <a:t>Gillis, A. S. (2022, August 30). </a:t>
            </a:r>
            <a:r>
              <a:rPr lang="en-US" sz="1400" i="1">
                <a:latin typeface="Segoe UI"/>
                <a:ea typeface="+mn-lt"/>
                <a:cs typeface="Segoe UI"/>
              </a:rPr>
              <a:t>What is a pixel? definition, meaning and how they work: TechTarget</a:t>
            </a:r>
            <a:r>
              <a:rPr lang="en-US" sz="1400">
                <a:latin typeface="Segoe UI"/>
                <a:ea typeface="+mn-lt"/>
                <a:cs typeface="Segoe UI"/>
              </a:rPr>
              <a:t>. What Is. </a:t>
            </a:r>
            <a:r>
              <a:rPr lang="en-US" sz="1400">
                <a:latin typeface="Segoe UI"/>
                <a:ea typeface="+mn-lt"/>
                <a:cs typeface="Segoe UI"/>
                <a:hlinkClick r:id="rId2"/>
              </a:rPr>
              <a:t>https://www.techtarget.com/whatis/definition/pixel</a:t>
            </a:r>
            <a:r>
              <a:rPr lang="en-US" sz="1400">
                <a:latin typeface="Segoe UI"/>
                <a:ea typeface="+mn-lt"/>
                <a:cs typeface="Segoe UI"/>
              </a:rPr>
              <a:t> </a:t>
            </a:r>
            <a:endParaRPr lang="en-US" sz="1400">
              <a:latin typeface="Segoe UI"/>
              <a:cs typeface="Segoe UI"/>
            </a:endParaRPr>
          </a:p>
          <a:p>
            <a:r>
              <a:rPr lang="en-US" sz="1400">
                <a:effectLst/>
                <a:latin typeface="Segoe UI"/>
                <a:cs typeface="Segoe UI"/>
              </a:rPr>
              <a:t>Bruna. (2022, July 14). </a:t>
            </a:r>
            <a:r>
              <a:rPr lang="en-US" sz="1400" i="1">
                <a:effectLst/>
                <a:latin typeface="Segoe UI"/>
                <a:cs typeface="Segoe UI"/>
              </a:rPr>
              <a:t>Color models explained (2024) </a:t>
            </a:r>
            <a:r>
              <a:rPr lang="en-US" sz="1400">
                <a:effectLst/>
                <a:latin typeface="Segoe UI"/>
                <a:cs typeface="Segoe UI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https://www.colorsexplained.com/color-models/</a:t>
            </a:r>
            <a:r>
              <a:rPr lang="en-US" sz="1400">
                <a:effectLst/>
                <a:latin typeface="Segoe UI"/>
                <a:cs typeface="Segoe UI"/>
              </a:rPr>
              <a:t>   </a:t>
            </a:r>
          </a:p>
          <a:p>
            <a:r>
              <a:rPr lang="en-US" sz="1400">
                <a:effectLst/>
                <a:latin typeface="Segoe UI"/>
                <a:cs typeface="Segoe UI"/>
              </a:rPr>
              <a:t>Pantone. (n.d.). </a:t>
            </a:r>
            <a:r>
              <a:rPr lang="en-US" sz="1400">
                <a:effectLst/>
                <a:latin typeface="Segoe UI"/>
                <a:cs typeface="Segoe UI"/>
                <a:hlinkClick r:id="rId4"/>
              </a:rPr>
              <a:t>https://www.pantone.com/articles/color-fundamentals/color-models-explained</a:t>
            </a:r>
            <a:r>
              <a:rPr lang="en-US" sz="1400">
                <a:effectLst/>
                <a:latin typeface="Segoe UI"/>
                <a:cs typeface="Segoe UI"/>
              </a:rPr>
              <a:t>  </a:t>
            </a:r>
            <a:endParaRPr lang="en-US" sz="1400" b="1">
              <a:latin typeface="Segoe UI"/>
              <a:cs typeface="Segoe UI"/>
            </a:endParaRPr>
          </a:p>
          <a:p>
            <a:r>
              <a:rPr lang="en-US" sz="1400">
                <a:latin typeface="Segoe UI"/>
                <a:ea typeface="+mn-lt"/>
                <a:cs typeface="Segoe UI"/>
              </a:rPr>
              <a:t>GeeksforGeeks. (2023, May 9). </a:t>
            </a:r>
            <a:r>
              <a:rPr lang="en-US" sz="1400" i="1">
                <a:latin typeface="Segoe UI"/>
                <a:ea typeface="+mn-lt"/>
                <a:cs typeface="Segoe UI"/>
              </a:rPr>
              <a:t>Difference between RGB, CMYK, HSV, and </a:t>
            </a:r>
            <a:r>
              <a:rPr lang="en-US" sz="1400" i="1" err="1">
                <a:latin typeface="Segoe UI"/>
                <a:ea typeface="+mn-lt"/>
                <a:cs typeface="Segoe UI"/>
              </a:rPr>
              <a:t>Yiq</a:t>
            </a:r>
            <a:r>
              <a:rPr lang="en-US" sz="1400" i="1">
                <a:latin typeface="Segoe UI"/>
                <a:ea typeface="+mn-lt"/>
                <a:cs typeface="Segoe UI"/>
              </a:rPr>
              <a:t> color models</a:t>
            </a:r>
            <a:r>
              <a:rPr lang="en-US" sz="1400">
                <a:latin typeface="Segoe UI"/>
                <a:ea typeface="+mn-lt"/>
                <a:cs typeface="Segoe UI"/>
              </a:rPr>
              <a:t>. </a:t>
            </a:r>
            <a:r>
              <a:rPr lang="en-US" sz="1400">
                <a:latin typeface="Segoe UI"/>
                <a:ea typeface="+mn-lt"/>
                <a:cs typeface="Segoe UI"/>
                <a:hlinkClick r:id="rId5"/>
              </a:rPr>
              <a:t>https://www.geeksforgeeks.org/difference-between-rgb-cmyk-hsv-and-yiq-color-models/</a:t>
            </a:r>
            <a:r>
              <a:rPr lang="en-US" sz="1400">
                <a:latin typeface="Segoe UI"/>
                <a:ea typeface="+mn-lt"/>
                <a:cs typeface="Segoe UI"/>
              </a:rPr>
              <a:t> </a:t>
            </a:r>
            <a:endParaRPr lang="en-US" sz="1400" b="1">
              <a:latin typeface="Segoe UI"/>
              <a:cs typeface="Segoe UI"/>
            </a:endParaRPr>
          </a:p>
          <a:p>
            <a:endParaRPr lang="en-US" sz="2000" b="1">
              <a:latin typeface="Aptos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1045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18F0A-1905-A314-6976-FFED2AECE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" panose="020B0502040204020203" pitchFamily="34" charset="0"/>
                <a:cs typeface="Segoe UI" panose="020B0502040204020203" pitchFamily="34" charset="0"/>
              </a:rPr>
              <a:t>Abstract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CF494B-0060-BE8D-BD70-9EC17DF2E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solidFill>
                  <a:srgbClr val="0E0E0E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n-US" b="1">
                <a:solidFill>
                  <a:srgbClr val="0E0E0E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“Realm of Pixels and Color Models Challenge 2,”</a:t>
            </a:r>
            <a:r>
              <a:rPr lang="en-US">
                <a:solidFill>
                  <a:srgbClr val="0E0E0E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a user explores the world of pixels and color models, learning from elements like RGB and CMYK. Through this journey, user discovers how models are different from one another.</a:t>
            </a:r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>
              <a:buNone/>
            </a:pPr>
            <a:endParaRPr lang="en-US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3549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31C5056-9073-FED7-6C99-90577F374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Segoe UI" panose="020B0502040204020203" pitchFamily="34" charset="0"/>
                <a:cs typeface="Segoe UI" panose="020B0502040204020203" pitchFamily="34" charset="0"/>
              </a:rPr>
              <a:t>A Color mystery story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B4B6FB-A1D7-96EB-0584-F8623320EA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>
                <a:solidFill>
                  <a:srgbClr val="0E0E0E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Unraveling the Mystery of Color Models</a:t>
            </a:r>
          </a:p>
          <a:p>
            <a:pPr marL="0" indent="0">
              <a:buNone/>
            </a:pPr>
            <a:r>
              <a:rPr lang="en-US">
                <a:solidFill>
                  <a:srgbClr val="0E0E0E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with Pixel Investigator!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665FF74-9D52-F94F-4863-F2AF360D2F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865" y="2763057"/>
            <a:ext cx="3832274" cy="38666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20E7DCC-38D7-23C4-82E8-AA489947A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41991" y="2932810"/>
            <a:ext cx="3932963" cy="39251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3319C4-6012-7A1D-7BF4-E0EDBAE6A3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3463" y="221720"/>
            <a:ext cx="2348456" cy="2302256"/>
          </a:xfrm>
          <a:prstGeom prst="rect">
            <a:avLst/>
          </a:prstGeom>
        </p:spPr>
      </p:pic>
      <p:pic>
        <p:nvPicPr>
          <p:cNvPr id="10" name="Picture 9" descr="A cartoon of a cell phone&#10;&#10;Description automatically generated">
            <a:extLst>
              <a:ext uri="{FF2B5EF4-FFF2-40B4-BE49-F238E27FC236}">
                <a16:creationId xmlns:a16="http://schemas.microsoft.com/office/drawing/2014/main" id="{94F8C11E-9693-9CDC-548B-195BC952A0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2134" y="4334025"/>
            <a:ext cx="2278191" cy="224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752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cartoon of a person holding a magnifying glass&#10;&#10;Description automatically generated">
            <a:extLst>
              <a:ext uri="{FF2B5EF4-FFF2-40B4-BE49-F238E27FC236}">
                <a16:creationId xmlns:a16="http://schemas.microsoft.com/office/drawing/2014/main" id="{2E316024-065A-DF07-4724-FD35C346CD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"/>
          <a:stretch/>
        </p:blipFill>
        <p:spPr>
          <a:xfrm>
            <a:off x="5313225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15" name="Picture 14" descr="A pixelated robot with blue eyes&#10;&#10;Description automatically generated">
            <a:extLst>
              <a:ext uri="{FF2B5EF4-FFF2-40B4-BE49-F238E27FC236}">
                <a16:creationId xmlns:a16="http://schemas.microsoft.com/office/drawing/2014/main" id="{CCCBC537-C15A-55CA-5732-100B5E31A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8725" y="3073230"/>
            <a:ext cx="3247249" cy="3253796"/>
          </a:xfrm>
          <a:prstGeom prst="rect">
            <a:avLst/>
          </a:pr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9EA1177A-8955-C7F4-1E56-AF7FB725BAF2}"/>
              </a:ext>
            </a:extLst>
          </p:cNvPr>
          <p:cNvSpPr/>
          <p:nvPr/>
        </p:nvSpPr>
        <p:spPr>
          <a:xfrm>
            <a:off x="239782" y="614050"/>
            <a:ext cx="4725162" cy="1590158"/>
          </a:xfrm>
          <a:prstGeom prst="wedgeRoundRectCallout">
            <a:avLst>
              <a:gd name="adj1" fmla="val 121492"/>
              <a:gd name="adj2" fmla="val 106525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Hello, I’m a 1080p Highly Disciplined pixel investigator, also known as HD. But you can call me Investigator Pixels.</a:t>
            </a: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F2CA5EAC-D1D7-916A-30CC-3BE468AB687D}"/>
              </a:ext>
            </a:extLst>
          </p:cNvPr>
          <p:cNvSpPr/>
          <p:nvPr/>
        </p:nvSpPr>
        <p:spPr>
          <a:xfrm>
            <a:off x="2827607" y="3684298"/>
            <a:ext cx="2829294" cy="2145833"/>
          </a:xfrm>
          <a:prstGeom prst="wedgeRoundRectCallout">
            <a:avLst>
              <a:gd name="adj1" fmla="val -104622"/>
              <a:gd name="adj2" fmla="val -24512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Hi Investigator Pixels, can you tell me how to find a suspect based on the color model that they use?</a:t>
            </a:r>
          </a:p>
        </p:txBody>
      </p:sp>
    </p:spTree>
    <p:extLst>
      <p:ext uri="{BB962C8B-B14F-4D97-AF65-F5344CB8AC3E}">
        <p14:creationId xmlns:p14="http://schemas.microsoft.com/office/powerpoint/2010/main" val="3777810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artoon character holding a magnifying glass&#10;&#10;Description automatically generated">
            <a:extLst>
              <a:ext uri="{FF2B5EF4-FFF2-40B4-BE49-F238E27FC236}">
                <a16:creationId xmlns:a16="http://schemas.microsoft.com/office/drawing/2014/main" id="{034C4D03-5CAA-539F-F57A-1F54E6DA73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26" r="3" b="3"/>
          <a:stretch/>
        </p:blipFill>
        <p:spPr>
          <a:xfrm>
            <a:off x="5895473" y="-3"/>
            <a:ext cx="7691488" cy="7281831"/>
          </a:xfrm>
          <a:custGeom>
            <a:avLst/>
            <a:gdLst/>
            <a:ahLst/>
            <a:cxnLst/>
            <a:rect l="l" t="t" r="r" b="b"/>
            <a:pathLst>
              <a:path w="7243812" h="6857999">
                <a:moveTo>
                  <a:pt x="609803" y="0"/>
                </a:moveTo>
                <a:lnTo>
                  <a:pt x="1222601" y="0"/>
                </a:lnTo>
                <a:lnTo>
                  <a:pt x="1223032" y="1645"/>
                </a:lnTo>
                <a:lnTo>
                  <a:pt x="1343371" y="1645"/>
                </a:lnTo>
                <a:lnTo>
                  <a:pt x="1343665" y="0"/>
                </a:lnTo>
                <a:lnTo>
                  <a:pt x="1884172" y="0"/>
                </a:lnTo>
                <a:lnTo>
                  <a:pt x="1884280" y="1645"/>
                </a:lnTo>
                <a:lnTo>
                  <a:pt x="7243812" y="1645"/>
                </a:lnTo>
                <a:lnTo>
                  <a:pt x="7243812" y="6857999"/>
                </a:lnTo>
                <a:lnTo>
                  <a:pt x="133676" y="6857999"/>
                </a:lnTo>
                <a:lnTo>
                  <a:pt x="114609" y="6843646"/>
                </a:lnTo>
                <a:cubicBezTo>
                  <a:pt x="106811" y="6836369"/>
                  <a:pt x="103243" y="6828354"/>
                  <a:pt x="111459" y="6817746"/>
                </a:cubicBezTo>
                <a:cubicBezTo>
                  <a:pt x="93943" y="6769544"/>
                  <a:pt x="97901" y="6796071"/>
                  <a:pt x="113412" y="6759582"/>
                </a:cubicBezTo>
                <a:cubicBezTo>
                  <a:pt x="110188" y="6732087"/>
                  <a:pt x="99653" y="6727133"/>
                  <a:pt x="100729" y="6705297"/>
                </a:cubicBezTo>
                <a:cubicBezTo>
                  <a:pt x="94563" y="6675394"/>
                  <a:pt x="99792" y="6669536"/>
                  <a:pt x="87662" y="6640957"/>
                </a:cubicBezTo>
                <a:cubicBezTo>
                  <a:pt x="74199" y="6591883"/>
                  <a:pt x="82185" y="6576319"/>
                  <a:pt x="83084" y="6541313"/>
                </a:cubicBezTo>
                <a:cubicBezTo>
                  <a:pt x="82225" y="6490855"/>
                  <a:pt x="67640" y="6422980"/>
                  <a:pt x="59444" y="6370251"/>
                </a:cubicBezTo>
                <a:cubicBezTo>
                  <a:pt x="51248" y="6317522"/>
                  <a:pt x="30729" y="6270972"/>
                  <a:pt x="33908" y="6224938"/>
                </a:cubicBezTo>
                <a:lnTo>
                  <a:pt x="30063" y="6089693"/>
                </a:lnTo>
                <a:cubicBezTo>
                  <a:pt x="25730" y="6032039"/>
                  <a:pt x="3474" y="5997051"/>
                  <a:pt x="29101" y="5973994"/>
                </a:cubicBezTo>
                <a:cubicBezTo>
                  <a:pt x="17018" y="5940131"/>
                  <a:pt x="41135" y="5955713"/>
                  <a:pt x="33855" y="5939847"/>
                </a:cubicBezTo>
                <a:lnTo>
                  <a:pt x="12982" y="5906467"/>
                </a:lnTo>
                <a:lnTo>
                  <a:pt x="8416" y="5862699"/>
                </a:lnTo>
                <a:cubicBezTo>
                  <a:pt x="7895" y="5838948"/>
                  <a:pt x="8409" y="5853058"/>
                  <a:pt x="12052" y="5823324"/>
                </a:cubicBezTo>
                <a:cubicBezTo>
                  <a:pt x="11631" y="5805291"/>
                  <a:pt x="11213" y="5787258"/>
                  <a:pt x="10793" y="5769225"/>
                </a:cubicBezTo>
                <a:cubicBezTo>
                  <a:pt x="17866" y="5738356"/>
                  <a:pt x="19121" y="5696311"/>
                  <a:pt x="25986" y="5667896"/>
                </a:cubicBezTo>
                <a:cubicBezTo>
                  <a:pt x="16329" y="5647975"/>
                  <a:pt x="42195" y="5619318"/>
                  <a:pt x="43687" y="5594585"/>
                </a:cubicBezTo>
                <a:cubicBezTo>
                  <a:pt x="32512" y="5517959"/>
                  <a:pt x="44052" y="5536542"/>
                  <a:pt x="40019" y="5464225"/>
                </a:cubicBezTo>
                <a:cubicBezTo>
                  <a:pt x="32676" y="5400671"/>
                  <a:pt x="26469" y="5311951"/>
                  <a:pt x="22904" y="5269726"/>
                </a:cubicBezTo>
                <a:cubicBezTo>
                  <a:pt x="19341" y="5227501"/>
                  <a:pt x="14742" y="5212581"/>
                  <a:pt x="18628" y="5210876"/>
                </a:cubicBezTo>
                <a:cubicBezTo>
                  <a:pt x="-20300" y="5161742"/>
                  <a:pt x="15511" y="5141336"/>
                  <a:pt x="5392" y="5111369"/>
                </a:cubicBezTo>
                <a:cubicBezTo>
                  <a:pt x="10662" y="5053859"/>
                  <a:pt x="15546" y="5034036"/>
                  <a:pt x="13324" y="5009272"/>
                </a:cubicBezTo>
                <a:cubicBezTo>
                  <a:pt x="25126" y="4982633"/>
                  <a:pt x="74251" y="4956261"/>
                  <a:pt x="48699" y="4925805"/>
                </a:cubicBezTo>
                <a:cubicBezTo>
                  <a:pt x="76704" y="4931200"/>
                  <a:pt x="39437" y="4888353"/>
                  <a:pt x="62925" y="4877992"/>
                </a:cubicBezTo>
                <a:cubicBezTo>
                  <a:pt x="82480" y="4871554"/>
                  <a:pt x="75731" y="4857054"/>
                  <a:pt x="79496" y="4844323"/>
                </a:cubicBezTo>
                <a:cubicBezTo>
                  <a:pt x="97657" y="4832308"/>
                  <a:pt x="110974" y="4752352"/>
                  <a:pt x="101400" y="4733115"/>
                </a:cubicBezTo>
                <a:cubicBezTo>
                  <a:pt x="108185" y="4679357"/>
                  <a:pt x="119720" y="4662889"/>
                  <a:pt x="111223" y="4625153"/>
                </a:cubicBezTo>
                <a:cubicBezTo>
                  <a:pt x="106592" y="4588197"/>
                  <a:pt x="114401" y="4567830"/>
                  <a:pt x="126359" y="4539168"/>
                </a:cubicBezTo>
                <a:cubicBezTo>
                  <a:pt x="126535" y="4522289"/>
                  <a:pt x="126710" y="4505410"/>
                  <a:pt x="126886" y="4488531"/>
                </a:cubicBezTo>
                <a:cubicBezTo>
                  <a:pt x="126165" y="4473140"/>
                  <a:pt x="132917" y="4437329"/>
                  <a:pt x="135099" y="4411258"/>
                </a:cubicBezTo>
                <a:cubicBezTo>
                  <a:pt x="107667" y="4345686"/>
                  <a:pt x="146840" y="4280033"/>
                  <a:pt x="132327" y="4219510"/>
                </a:cubicBezTo>
                <a:cubicBezTo>
                  <a:pt x="138549" y="4158987"/>
                  <a:pt x="124091" y="4192084"/>
                  <a:pt x="172424" y="4048117"/>
                </a:cubicBezTo>
                <a:cubicBezTo>
                  <a:pt x="167703" y="4015047"/>
                  <a:pt x="203806" y="3905047"/>
                  <a:pt x="177666" y="3878222"/>
                </a:cubicBezTo>
                <a:cubicBezTo>
                  <a:pt x="167714" y="3821305"/>
                  <a:pt x="183914" y="3845122"/>
                  <a:pt x="156982" y="3778166"/>
                </a:cubicBezTo>
                <a:cubicBezTo>
                  <a:pt x="160365" y="3760234"/>
                  <a:pt x="142791" y="3724716"/>
                  <a:pt x="142115" y="3707357"/>
                </a:cubicBezTo>
                <a:cubicBezTo>
                  <a:pt x="139253" y="3688591"/>
                  <a:pt x="140202" y="3672776"/>
                  <a:pt x="139805" y="3665569"/>
                </a:cubicBezTo>
                <a:cubicBezTo>
                  <a:pt x="139778" y="3665084"/>
                  <a:pt x="139750" y="3664599"/>
                  <a:pt x="139723" y="3664114"/>
                </a:cubicBezTo>
                <a:lnTo>
                  <a:pt x="134134" y="3653088"/>
                </a:lnTo>
                <a:lnTo>
                  <a:pt x="126568" y="3641228"/>
                </a:lnTo>
                <a:cubicBezTo>
                  <a:pt x="126560" y="3629488"/>
                  <a:pt x="126549" y="3617747"/>
                  <a:pt x="126540" y="3606007"/>
                </a:cubicBezTo>
                <a:lnTo>
                  <a:pt x="134645" y="3597336"/>
                </a:lnTo>
                <a:lnTo>
                  <a:pt x="131649" y="3586412"/>
                </a:lnTo>
                <a:lnTo>
                  <a:pt x="134221" y="3569719"/>
                </a:lnTo>
                <a:lnTo>
                  <a:pt x="133795" y="3568021"/>
                </a:lnTo>
                <a:lnTo>
                  <a:pt x="130189" y="3553678"/>
                </a:lnTo>
                <a:lnTo>
                  <a:pt x="129827" y="3552249"/>
                </a:lnTo>
                <a:lnTo>
                  <a:pt x="122183" y="3542019"/>
                </a:lnTo>
                <a:lnTo>
                  <a:pt x="112426" y="3531201"/>
                </a:lnTo>
                <a:lnTo>
                  <a:pt x="105626" y="3496391"/>
                </a:lnTo>
                <a:lnTo>
                  <a:pt x="111971" y="3486850"/>
                </a:lnTo>
                <a:lnTo>
                  <a:pt x="106910" y="3476412"/>
                </a:lnTo>
                <a:cubicBezTo>
                  <a:pt x="105781" y="3466028"/>
                  <a:pt x="105824" y="3433967"/>
                  <a:pt x="105209" y="3424545"/>
                </a:cubicBezTo>
                <a:lnTo>
                  <a:pt x="103215" y="3419880"/>
                </a:lnTo>
                <a:lnTo>
                  <a:pt x="104953" y="3415218"/>
                </a:lnTo>
                <a:lnTo>
                  <a:pt x="101255" y="3409825"/>
                </a:lnTo>
                <a:lnTo>
                  <a:pt x="103044" y="3407057"/>
                </a:lnTo>
                <a:lnTo>
                  <a:pt x="89764" y="3378959"/>
                </a:lnTo>
                <a:lnTo>
                  <a:pt x="83991" y="3362948"/>
                </a:lnTo>
                <a:lnTo>
                  <a:pt x="66858" y="3332072"/>
                </a:lnTo>
                <a:lnTo>
                  <a:pt x="69057" y="3325671"/>
                </a:lnTo>
                <a:lnTo>
                  <a:pt x="51631" y="3278130"/>
                </a:lnTo>
                <a:lnTo>
                  <a:pt x="53959" y="3277179"/>
                </a:lnTo>
                <a:lnTo>
                  <a:pt x="60205" y="3262610"/>
                </a:lnTo>
                <a:lnTo>
                  <a:pt x="58998" y="3258677"/>
                </a:lnTo>
                <a:cubicBezTo>
                  <a:pt x="46010" y="3210316"/>
                  <a:pt x="80872" y="3236545"/>
                  <a:pt x="45170" y="3180546"/>
                </a:cubicBezTo>
                <a:cubicBezTo>
                  <a:pt x="53643" y="3171780"/>
                  <a:pt x="52550" y="3163902"/>
                  <a:pt x="45228" y="3151828"/>
                </a:cubicBezTo>
                <a:cubicBezTo>
                  <a:pt x="39651" y="3128169"/>
                  <a:pt x="64667" y="3124610"/>
                  <a:pt x="45020" y="3103777"/>
                </a:cubicBezTo>
                <a:cubicBezTo>
                  <a:pt x="59127" y="3105196"/>
                  <a:pt x="41123" y="3057428"/>
                  <a:pt x="57092" y="3065434"/>
                </a:cubicBezTo>
                <a:cubicBezTo>
                  <a:pt x="55435" y="3051512"/>
                  <a:pt x="40803" y="3032637"/>
                  <a:pt x="35088" y="3020247"/>
                </a:cubicBezTo>
                <a:cubicBezTo>
                  <a:pt x="32503" y="3002537"/>
                  <a:pt x="18197" y="3001119"/>
                  <a:pt x="22803" y="2991092"/>
                </a:cubicBezTo>
                <a:cubicBezTo>
                  <a:pt x="24338" y="2987749"/>
                  <a:pt x="27975" y="2983455"/>
                  <a:pt x="34850" y="2977278"/>
                </a:cubicBezTo>
                <a:cubicBezTo>
                  <a:pt x="22587" y="2954448"/>
                  <a:pt x="35600" y="2946689"/>
                  <a:pt x="36223" y="2911749"/>
                </a:cubicBezTo>
                <a:cubicBezTo>
                  <a:pt x="35158" y="2886513"/>
                  <a:pt x="29761" y="2843788"/>
                  <a:pt x="28462" y="2825860"/>
                </a:cubicBezTo>
                <a:cubicBezTo>
                  <a:pt x="28449" y="2818634"/>
                  <a:pt x="28437" y="2811409"/>
                  <a:pt x="28424" y="2804183"/>
                </a:cubicBezTo>
                <a:lnTo>
                  <a:pt x="21292" y="2790136"/>
                </a:lnTo>
                <a:lnTo>
                  <a:pt x="16179" y="2760208"/>
                </a:lnTo>
                <a:lnTo>
                  <a:pt x="22858" y="2751112"/>
                </a:lnTo>
                <a:lnTo>
                  <a:pt x="18505" y="2740278"/>
                </a:lnTo>
                <a:lnTo>
                  <a:pt x="22482" y="2726489"/>
                </a:lnTo>
                <a:lnTo>
                  <a:pt x="18175" y="2725052"/>
                </a:lnTo>
                <a:lnTo>
                  <a:pt x="10521" y="2715895"/>
                </a:lnTo>
                <a:lnTo>
                  <a:pt x="25499" y="2665666"/>
                </a:lnTo>
                <a:lnTo>
                  <a:pt x="30658" y="2635351"/>
                </a:lnTo>
                <a:cubicBezTo>
                  <a:pt x="30723" y="2625597"/>
                  <a:pt x="30791" y="2615842"/>
                  <a:pt x="30857" y="2606088"/>
                </a:cubicBezTo>
                <a:lnTo>
                  <a:pt x="37532" y="2596456"/>
                </a:lnTo>
                <a:cubicBezTo>
                  <a:pt x="41239" y="2582253"/>
                  <a:pt x="34640" y="2564757"/>
                  <a:pt x="36511" y="2549900"/>
                </a:cubicBezTo>
                <a:lnTo>
                  <a:pt x="53712" y="2496499"/>
                </a:lnTo>
                <a:cubicBezTo>
                  <a:pt x="53527" y="2492743"/>
                  <a:pt x="64725" y="2449625"/>
                  <a:pt x="64540" y="2445869"/>
                </a:cubicBezTo>
                <a:cubicBezTo>
                  <a:pt x="61940" y="2441580"/>
                  <a:pt x="65575" y="2413465"/>
                  <a:pt x="64348" y="2408995"/>
                </a:cubicBezTo>
                <a:cubicBezTo>
                  <a:pt x="100333" y="2407546"/>
                  <a:pt x="71752" y="2329020"/>
                  <a:pt x="101725" y="2335735"/>
                </a:cubicBezTo>
                <a:cubicBezTo>
                  <a:pt x="120512" y="2299003"/>
                  <a:pt x="138791" y="2291744"/>
                  <a:pt x="147278" y="2260088"/>
                </a:cubicBezTo>
                <a:cubicBezTo>
                  <a:pt x="152668" y="2224200"/>
                  <a:pt x="143589" y="2220953"/>
                  <a:pt x="152643" y="2193455"/>
                </a:cubicBezTo>
                <a:cubicBezTo>
                  <a:pt x="152701" y="2159228"/>
                  <a:pt x="131577" y="2138038"/>
                  <a:pt x="161815" y="2107942"/>
                </a:cubicBezTo>
                <a:lnTo>
                  <a:pt x="168884" y="2024270"/>
                </a:lnTo>
                <a:lnTo>
                  <a:pt x="210800" y="1969445"/>
                </a:lnTo>
                <a:lnTo>
                  <a:pt x="215063" y="1961162"/>
                </a:lnTo>
                <a:lnTo>
                  <a:pt x="226767" y="1945112"/>
                </a:lnTo>
                <a:lnTo>
                  <a:pt x="225906" y="1942021"/>
                </a:lnTo>
                <a:lnTo>
                  <a:pt x="220555" y="1935584"/>
                </a:lnTo>
                <a:cubicBezTo>
                  <a:pt x="220179" y="1930292"/>
                  <a:pt x="223282" y="1914884"/>
                  <a:pt x="223648" y="1910265"/>
                </a:cubicBezTo>
                <a:cubicBezTo>
                  <a:pt x="221934" y="1909994"/>
                  <a:pt x="221895" y="1909162"/>
                  <a:pt x="222758" y="1907867"/>
                </a:cubicBezTo>
                <a:lnTo>
                  <a:pt x="229387" y="1899379"/>
                </a:lnTo>
                <a:lnTo>
                  <a:pt x="231548" y="1895114"/>
                </a:lnTo>
                <a:lnTo>
                  <a:pt x="216553" y="1892417"/>
                </a:lnTo>
                <a:cubicBezTo>
                  <a:pt x="209075" y="1884999"/>
                  <a:pt x="222114" y="1866643"/>
                  <a:pt x="209739" y="1861483"/>
                </a:cubicBezTo>
                <a:cubicBezTo>
                  <a:pt x="214584" y="1853278"/>
                  <a:pt x="219066" y="1844665"/>
                  <a:pt x="222950" y="1835810"/>
                </a:cubicBezTo>
                <a:lnTo>
                  <a:pt x="224812" y="1830569"/>
                </a:lnTo>
                <a:lnTo>
                  <a:pt x="224522" y="1830429"/>
                </a:lnTo>
                <a:cubicBezTo>
                  <a:pt x="224224" y="1829219"/>
                  <a:pt x="224571" y="1827468"/>
                  <a:pt x="225830" y="1824832"/>
                </a:cubicBezTo>
                <a:lnTo>
                  <a:pt x="228207" y="1821003"/>
                </a:lnTo>
                <a:lnTo>
                  <a:pt x="230878" y="1807109"/>
                </a:lnTo>
                <a:lnTo>
                  <a:pt x="227355" y="1805316"/>
                </a:lnTo>
                <a:lnTo>
                  <a:pt x="228132" y="1804434"/>
                </a:lnTo>
                <a:cubicBezTo>
                  <a:pt x="237533" y="1798221"/>
                  <a:pt x="248274" y="1797417"/>
                  <a:pt x="223762" y="1784314"/>
                </a:cubicBezTo>
                <a:cubicBezTo>
                  <a:pt x="240655" y="1769422"/>
                  <a:pt x="224912" y="1763793"/>
                  <a:pt x="226521" y="1740358"/>
                </a:cubicBezTo>
                <a:cubicBezTo>
                  <a:pt x="240385" y="1732435"/>
                  <a:pt x="239102" y="1724301"/>
                  <a:pt x="233164" y="1715685"/>
                </a:cubicBezTo>
                <a:cubicBezTo>
                  <a:pt x="245499" y="1694404"/>
                  <a:pt x="240415" y="1672675"/>
                  <a:pt x="245819" y="1647555"/>
                </a:cubicBezTo>
                <a:cubicBezTo>
                  <a:pt x="268668" y="1622803"/>
                  <a:pt x="248434" y="1605585"/>
                  <a:pt x="254317" y="1578752"/>
                </a:cubicBezTo>
                <a:lnTo>
                  <a:pt x="249918" y="1546022"/>
                </a:lnTo>
                <a:cubicBezTo>
                  <a:pt x="251996" y="1543635"/>
                  <a:pt x="248777" y="1521210"/>
                  <a:pt x="248927" y="1519929"/>
                </a:cubicBezTo>
                <a:lnTo>
                  <a:pt x="248704" y="1519731"/>
                </a:lnTo>
                <a:lnTo>
                  <a:pt x="252245" y="1514846"/>
                </a:lnTo>
                <a:cubicBezTo>
                  <a:pt x="255314" y="1501295"/>
                  <a:pt x="252199" y="1477394"/>
                  <a:pt x="254681" y="1463304"/>
                </a:cubicBezTo>
                <a:cubicBezTo>
                  <a:pt x="257024" y="1459891"/>
                  <a:pt x="268983" y="1432466"/>
                  <a:pt x="267138" y="1430305"/>
                </a:cubicBezTo>
                <a:lnTo>
                  <a:pt x="266110" y="1429568"/>
                </a:lnTo>
                <a:lnTo>
                  <a:pt x="286784" y="1404045"/>
                </a:lnTo>
                <a:lnTo>
                  <a:pt x="294521" y="1360879"/>
                </a:lnTo>
                <a:lnTo>
                  <a:pt x="324750" y="1301993"/>
                </a:lnTo>
                <a:lnTo>
                  <a:pt x="328780" y="1210776"/>
                </a:lnTo>
                <a:cubicBezTo>
                  <a:pt x="344171" y="1197232"/>
                  <a:pt x="343390" y="1192124"/>
                  <a:pt x="346123" y="1157176"/>
                </a:cubicBezTo>
                <a:cubicBezTo>
                  <a:pt x="359383" y="1110140"/>
                  <a:pt x="355619" y="1111028"/>
                  <a:pt x="349331" y="1063288"/>
                </a:cubicBezTo>
                <a:cubicBezTo>
                  <a:pt x="364194" y="1005331"/>
                  <a:pt x="362778" y="969963"/>
                  <a:pt x="431245" y="889417"/>
                </a:cubicBezTo>
                <a:lnTo>
                  <a:pt x="459477" y="816346"/>
                </a:lnTo>
                <a:cubicBezTo>
                  <a:pt x="465006" y="808083"/>
                  <a:pt x="496978" y="764380"/>
                  <a:pt x="489268" y="752692"/>
                </a:cubicBezTo>
                <a:lnTo>
                  <a:pt x="505368" y="724368"/>
                </a:lnTo>
                <a:lnTo>
                  <a:pt x="511178" y="722494"/>
                </a:lnTo>
                <a:lnTo>
                  <a:pt x="514451" y="717531"/>
                </a:lnTo>
                <a:cubicBezTo>
                  <a:pt x="514171" y="710761"/>
                  <a:pt x="513893" y="703992"/>
                  <a:pt x="513612" y="697222"/>
                </a:cubicBezTo>
                <a:cubicBezTo>
                  <a:pt x="513272" y="693376"/>
                  <a:pt x="513720" y="690905"/>
                  <a:pt x="514772" y="689289"/>
                </a:cubicBezTo>
                <a:lnTo>
                  <a:pt x="515249" y="689151"/>
                </a:lnTo>
                <a:cubicBezTo>
                  <a:pt x="515320" y="686637"/>
                  <a:pt x="515389" y="684122"/>
                  <a:pt x="515461" y="681608"/>
                </a:cubicBezTo>
                <a:cubicBezTo>
                  <a:pt x="522970" y="666964"/>
                  <a:pt x="551123" y="617831"/>
                  <a:pt x="560298" y="601285"/>
                </a:cubicBezTo>
                <a:cubicBezTo>
                  <a:pt x="558549" y="585107"/>
                  <a:pt x="540289" y="573171"/>
                  <a:pt x="570504" y="582332"/>
                </a:cubicBezTo>
                <a:cubicBezTo>
                  <a:pt x="570816" y="577121"/>
                  <a:pt x="573898" y="574271"/>
                  <a:pt x="578347" y="572511"/>
                </a:cubicBezTo>
                <a:lnTo>
                  <a:pt x="580375" y="572092"/>
                </a:lnTo>
                <a:lnTo>
                  <a:pt x="575722" y="536015"/>
                </a:lnTo>
                <a:lnTo>
                  <a:pt x="578705" y="531675"/>
                </a:lnTo>
                <a:lnTo>
                  <a:pt x="564084" y="491380"/>
                </a:lnTo>
                <a:cubicBezTo>
                  <a:pt x="560969" y="487340"/>
                  <a:pt x="560134" y="482008"/>
                  <a:pt x="564457" y="473782"/>
                </a:cubicBezTo>
                <a:lnTo>
                  <a:pt x="566413" y="472000"/>
                </a:lnTo>
                <a:lnTo>
                  <a:pt x="584600" y="354566"/>
                </a:lnTo>
                <a:cubicBezTo>
                  <a:pt x="586100" y="325288"/>
                  <a:pt x="584583" y="317533"/>
                  <a:pt x="588077" y="265704"/>
                </a:cubicBezTo>
                <a:cubicBezTo>
                  <a:pt x="588008" y="205530"/>
                  <a:pt x="578491" y="226511"/>
                  <a:pt x="580576" y="187093"/>
                </a:cubicBezTo>
                <a:cubicBezTo>
                  <a:pt x="579265" y="162458"/>
                  <a:pt x="569240" y="117589"/>
                  <a:pt x="587928" y="130336"/>
                </a:cubicBezTo>
                <a:cubicBezTo>
                  <a:pt x="552635" y="69804"/>
                  <a:pt x="604651" y="82036"/>
                  <a:pt x="593881" y="17287"/>
                </a:cubicBezTo>
                <a:cubicBezTo>
                  <a:pt x="600399" y="13784"/>
                  <a:pt x="605413" y="8440"/>
                  <a:pt x="609224" y="1705"/>
                </a:cubicBezTo>
                <a:close/>
              </a:path>
            </a:pathLst>
          </a:custGeom>
        </p:spPr>
      </p:pic>
      <p:pic>
        <p:nvPicPr>
          <p:cNvPr id="7" name="Picture 6" descr="A cartoon of a cell phone&#10;&#10;Description automatically generated">
            <a:extLst>
              <a:ext uri="{FF2B5EF4-FFF2-40B4-BE49-F238E27FC236}">
                <a16:creationId xmlns:a16="http://schemas.microsoft.com/office/drawing/2014/main" id="{A7173AF2-BE9F-9725-AAE6-0729F90B24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17493" y="3246995"/>
            <a:ext cx="3264820" cy="3218620"/>
          </a:xfrm>
          <a:prstGeom prst="rect">
            <a:avLst/>
          </a:prstGeom>
        </p:spPr>
      </p:pic>
      <p:sp>
        <p:nvSpPr>
          <p:cNvPr id="4" name="Rounded Rectangular Callout 3">
            <a:extLst>
              <a:ext uri="{FF2B5EF4-FFF2-40B4-BE49-F238E27FC236}">
                <a16:creationId xmlns:a16="http://schemas.microsoft.com/office/drawing/2014/main" id="{1FEB7E01-6FE8-1AC0-A450-CC4D3A8F059F}"/>
              </a:ext>
            </a:extLst>
          </p:cNvPr>
          <p:cNvSpPr/>
          <p:nvPr/>
        </p:nvSpPr>
        <p:spPr>
          <a:xfrm>
            <a:off x="680795" y="150687"/>
            <a:ext cx="6607707" cy="1328216"/>
          </a:xfrm>
          <a:prstGeom prst="wedgeRoundRectCallout">
            <a:avLst>
              <a:gd name="adj1" fmla="val 78831"/>
              <a:gd name="adj2" fmla="val 138982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Sure thing! For starters, if the suspect is using an </a:t>
            </a:r>
            <a:r>
              <a:rPr lang="en-US" sz="2000" b="1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RGB color model</a:t>
            </a:r>
            <a:r>
              <a:rPr lang="en-US" sz="2000">
                <a:solidFill>
                  <a:srgbClr val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it’s most likely a digital device, like a smartphone or computer screen.</a:t>
            </a:r>
            <a:endParaRPr lang="en-US" sz="24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Picture 7" descr="A pixelated cartoon of a robot&#10;&#10;Description automatically generated">
            <a:extLst>
              <a:ext uri="{FF2B5EF4-FFF2-40B4-BE49-F238E27FC236}">
                <a16:creationId xmlns:a16="http://schemas.microsoft.com/office/drawing/2014/main" id="{5DEDA844-0866-CB9A-3C5D-2C0B874D7B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1770" y="3816115"/>
            <a:ext cx="3191975" cy="3253797"/>
          </a:xfrm>
          <a:prstGeom prst="rect">
            <a:avLst/>
          </a:pr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9EA1177A-8955-C7F4-1E56-AF7FB725BAF2}"/>
              </a:ext>
            </a:extLst>
          </p:cNvPr>
          <p:cNvSpPr/>
          <p:nvPr/>
        </p:nvSpPr>
        <p:spPr>
          <a:xfrm>
            <a:off x="1320891" y="2062903"/>
            <a:ext cx="5001513" cy="1612018"/>
          </a:xfrm>
          <a:prstGeom prst="wedgeRoundRectCallout">
            <a:avLst>
              <a:gd name="adj1" fmla="val 87267"/>
              <a:gd name="adj2" fmla="val -4782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That’s because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RGB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is an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additive color model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where colors are created by adding light—red, green, and blue—to make other colors. It’s used by anything that emits backlight, like screens.</a:t>
            </a:r>
            <a:endParaRPr lang="en-US" sz="240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F2CA5EAC-D1D7-916A-30CC-3BE468AB687D}"/>
              </a:ext>
            </a:extLst>
          </p:cNvPr>
          <p:cNvSpPr/>
          <p:nvPr/>
        </p:nvSpPr>
        <p:spPr>
          <a:xfrm>
            <a:off x="2407001" y="5813447"/>
            <a:ext cx="2829294" cy="957781"/>
          </a:xfrm>
          <a:prstGeom prst="wedgeRoundRectCallout">
            <a:avLst>
              <a:gd name="adj1" fmla="val 35270"/>
              <a:gd name="adj2" fmla="val -71168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/>
                <a:cs typeface="Segoe UI"/>
              </a:rPr>
              <a:t>So</a:t>
            </a:r>
            <a:r>
              <a:rPr lang="en-US" sz="2000" b="1">
                <a:solidFill>
                  <a:schemeClr val="tx1"/>
                </a:solidFill>
                <a:latin typeface="Segoe UI"/>
                <a:cs typeface="Segoe UI"/>
              </a:rPr>
              <a:t> RGB </a:t>
            </a:r>
            <a:r>
              <a:rPr lang="en-US" sz="2000">
                <a:solidFill>
                  <a:schemeClr val="tx1"/>
                </a:solidFill>
                <a:latin typeface="Segoe UI"/>
                <a:cs typeface="Segoe UI"/>
              </a:rPr>
              <a:t>means the suspect is likely using some sort of screen?</a:t>
            </a:r>
          </a:p>
        </p:txBody>
      </p:sp>
    </p:spTree>
    <p:extLst>
      <p:ext uri="{BB962C8B-B14F-4D97-AF65-F5344CB8AC3E}">
        <p14:creationId xmlns:p14="http://schemas.microsoft.com/office/powerpoint/2010/main" val="421008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DC4139D-F137-FBD1-56EC-E268AE21A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15761" y="-160187"/>
            <a:ext cx="687158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A toy robot holding a screwdriver&#10;&#10;Description automatically generated">
            <a:extLst>
              <a:ext uri="{FF2B5EF4-FFF2-40B4-BE49-F238E27FC236}">
                <a16:creationId xmlns:a16="http://schemas.microsoft.com/office/drawing/2014/main" id="{66FD9FC5-BC66-5101-2848-6DE046C4E4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9879" y="53396"/>
            <a:ext cx="2863130" cy="288883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1F9F1CB-3CE8-2406-BD22-7E7FF16088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3651" y="1643350"/>
            <a:ext cx="2967739" cy="2909356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277080E0-F18A-330D-598B-723D25C21141}"/>
              </a:ext>
            </a:extLst>
          </p:cNvPr>
          <p:cNvSpPr/>
          <p:nvPr/>
        </p:nvSpPr>
        <p:spPr>
          <a:xfrm>
            <a:off x="4926117" y="53396"/>
            <a:ext cx="4015625" cy="1589954"/>
          </a:xfrm>
          <a:prstGeom prst="wedgeRoundRectCallout">
            <a:avLst>
              <a:gd name="adj1" fmla="val -93003"/>
              <a:gd name="adj2" fmla="val 132787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Exactly! On the other hand, if they’re using a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 color model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that points to the use of a Printer. In addition,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is a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subtractive color model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</p:txBody>
      </p:sp>
      <p:sp>
        <p:nvSpPr>
          <p:cNvPr id="11" name="Rounded Rectangular Callout 10">
            <a:extLst>
              <a:ext uri="{FF2B5EF4-FFF2-40B4-BE49-F238E27FC236}">
                <a16:creationId xmlns:a16="http://schemas.microsoft.com/office/drawing/2014/main" id="{F6D2D71D-3276-97F8-B818-54F9D223D819}"/>
              </a:ext>
            </a:extLst>
          </p:cNvPr>
          <p:cNvSpPr/>
          <p:nvPr/>
        </p:nvSpPr>
        <p:spPr>
          <a:xfrm>
            <a:off x="8425012" y="3883685"/>
            <a:ext cx="2474369" cy="928817"/>
          </a:xfrm>
          <a:prstGeom prst="wedgeRoundRectCallout">
            <a:avLst>
              <a:gd name="adj1" fmla="val 36911"/>
              <a:gd name="adj2" fmla="val -324914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Subtractive? What does that mean?</a:t>
            </a:r>
          </a:p>
        </p:txBody>
      </p:sp>
      <p:sp>
        <p:nvSpPr>
          <p:cNvPr id="14" name="Rounded Rectangular Callout 13">
            <a:extLst>
              <a:ext uri="{FF2B5EF4-FFF2-40B4-BE49-F238E27FC236}">
                <a16:creationId xmlns:a16="http://schemas.microsoft.com/office/drawing/2014/main" id="{4DE58FEB-6098-79FD-EA91-2A7964E3A98E}"/>
              </a:ext>
            </a:extLst>
          </p:cNvPr>
          <p:cNvSpPr/>
          <p:nvPr/>
        </p:nvSpPr>
        <p:spPr>
          <a:xfrm>
            <a:off x="5395924" y="5243466"/>
            <a:ext cx="6380838" cy="1304172"/>
          </a:xfrm>
          <a:prstGeom prst="wedgeRoundRectCallout">
            <a:avLst>
              <a:gd name="adj1" fmla="val -85830"/>
              <a:gd name="adj2" fmla="val -228336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subtractive color models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colors are created by subtracting light.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—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yan,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agenta,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Y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ellow, and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ey (Black)—is used in printing. Ink absorbs light, and what you see is the light that isn’t absorbed.</a:t>
            </a:r>
          </a:p>
        </p:txBody>
      </p:sp>
    </p:spTree>
    <p:extLst>
      <p:ext uri="{BB962C8B-B14F-4D97-AF65-F5344CB8AC3E}">
        <p14:creationId xmlns:p14="http://schemas.microsoft.com/office/powerpoint/2010/main" val="997320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BEFD8EE-9991-8765-669C-0C8B10E58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1769" y="-183542"/>
            <a:ext cx="2840231" cy="2849991"/>
          </a:xfrm>
          <a:prstGeom prst="rect">
            <a:avLst/>
          </a:prstGeom>
        </p:spPr>
      </p:pic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55163817-DC06-5F42-3406-F77E2405637D}"/>
              </a:ext>
            </a:extLst>
          </p:cNvPr>
          <p:cNvSpPr/>
          <p:nvPr/>
        </p:nvSpPr>
        <p:spPr>
          <a:xfrm>
            <a:off x="4838978" y="700817"/>
            <a:ext cx="3650265" cy="1011629"/>
          </a:xfrm>
          <a:prstGeom prst="wedgeRoundRectCallout">
            <a:avLst>
              <a:gd name="adj1" fmla="val 111913"/>
              <a:gd name="adj2" fmla="val -448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So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RGB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equals digital, and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equals printing. Got it!</a:t>
            </a:r>
            <a:endParaRPr lang="en-US" sz="240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C7075C-7062-2971-1282-481080BFFD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-2" b="632"/>
          <a:stretch/>
        </p:blipFill>
        <p:spPr>
          <a:xfrm>
            <a:off x="-625471" y="-280317"/>
            <a:ext cx="6161483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Rounded Rectangular Callout 8">
            <a:extLst>
              <a:ext uri="{FF2B5EF4-FFF2-40B4-BE49-F238E27FC236}">
                <a16:creationId xmlns:a16="http://schemas.microsoft.com/office/drawing/2014/main" id="{FF8147D2-BF17-EAD2-EF2E-ACD4E2C4EBD8}"/>
              </a:ext>
            </a:extLst>
          </p:cNvPr>
          <p:cNvSpPr/>
          <p:nvPr/>
        </p:nvSpPr>
        <p:spPr>
          <a:xfrm>
            <a:off x="5170909" y="3394423"/>
            <a:ext cx="6656221" cy="2849990"/>
          </a:xfrm>
          <a:prstGeom prst="wedgeRoundRectCallout">
            <a:avLst>
              <a:gd name="adj1" fmla="val -85015"/>
              <a:gd name="adj2" fmla="val -75837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Spot on!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Additive models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like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RGB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create color by adding light, while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subtractive models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like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work by taking it away.</a:t>
            </a:r>
          </a:p>
          <a:p>
            <a:pPr algn="ctr"/>
            <a:endParaRPr lang="en-US" sz="200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There are other models too, like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HSL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for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ue,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aturation, and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ightness, or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LAB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, but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RGB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and </a:t>
            </a:r>
            <a:r>
              <a:rPr lang="en-US" sz="2000"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CMYK</a:t>
            </a:r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are the most common for digital and print</a:t>
            </a:r>
          </a:p>
        </p:txBody>
      </p:sp>
    </p:spTree>
    <p:extLst>
      <p:ext uri="{BB962C8B-B14F-4D97-AF65-F5344CB8AC3E}">
        <p14:creationId xmlns:p14="http://schemas.microsoft.com/office/powerpoint/2010/main" val="1599162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artoon character holding a magnifying glass&#10;&#10;Description automatically generated">
            <a:extLst>
              <a:ext uri="{FF2B5EF4-FFF2-40B4-BE49-F238E27FC236}">
                <a16:creationId xmlns:a16="http://schemas.microsoft.com/office/drawing/2014/main" id="{DA5D59D4-771D-8F6E-1104-1CC44D7A15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" r="-2" b="-2"/>
          <a:stretch/>
        </p:blipFill>
        <p:spPr>
          <a:xfrm>
            <a:off x="-1012889" y="28937"/>
            <a:ext cx="6649420" cy="6607297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EC190E1-E524-A598-3B2D-14F9ED3DB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6159" y="0"/>
            <a:ext cx="4260708" cy="4289791"/>
          </a:xfrm>
          <a:prstGeom prst="rect">
            <a:avLst/>
          </a:prstGeom>
        </p:spPr>
      </p:pic>
      <p:sp>
        <p:nvSpPr>
          <p:cNvPr id="7" name="Rounded Rectangular Callout 6">
            <a:extLst>
              <a:ext uri="{FF2B5EF4-FFF2-40B4-BE49-F238E27FC236}">
                <a16:creationId xmlns:a16="http://schemas.microsoft.com/office/drawing/2014/main" id="{DB4C9E17-33D1-4F1C-2C81-1298C632200F}"/>
              </a:ext>
            </a:extLst>
          </p:cNvPr>
          <p:cNvSpPr/>
          <p:nvPr/>
        </p:nvSpPr>
        <p:spPr>
          <a:xfrm>
            <a:off x="4934647" y="220256"/>
            <a:ext cx="3390621" cy="1328216"/>
          </a:xfrm>
          <a:prstGeom prst="wedgeRoundRectCallout">
            <a:avLst>
              <a:gd name="adj1" fmla="val 107710"/>
              <a:gd name="adj2" fmla="val 79585"/>
              <a:gd name="adj3" fmla="val 16667"/>
            </a:avLst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Thanks, Investigator Pixels! I feel more prepared to find suspects!</a:t>
            </a:r>
            <a:endParaRPr lang="en-US" sz="240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261E167F-D5AB-577E-CF41-1687AC7E14E6}"/>
              </a:ext>
            </a:extLst>
          </p:cNvPr>
          <p:cNvSpPr/>
          <p:nvPr/>
        </p:nvSpPr>
        <p:spPr>
          <a:xfrm>
            <a:off x="6005215" y="4510047"/>
            <a:ext cx="5688425" cy="1698647"/>
          </a:xfrm>
          <a:prstGeom prst="wedgeRoundRectCallout">
            <a:avLst>
              <a:gd name="adj1" fmla="val -96346"/>
              <a:gd name="adj2" fmla="val -134657"/>
              <a:gd name="adj3" fmla="val 16667"/>
            </a:avLst>
          </a:prstGeom>
          <a:solidFill>
            <a:schemeClr val="bg1">
              <a:lumMod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Glad to help! Just remember—whether you’re dealing with light or ink, every color tells a story. Stay sharp!</a:t>
            </a:r>
            <a:endParaRPr lang="en-US" sz="240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9787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0D9893-D7BF-FC62-E40B-7DD5DB605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040" y="1367843"/>
            <a:ext cx="10515600" cy="150018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9600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END</a:t>
            </a:r>
          </a:p>
        </p:txBody>
      </p:sp>
      <p:pic>
        <p:nvPicPr>
          <p:cNvPr id="3" name="Picture 2" descr="Cartoon of a person holding a magnifying glass&#10;&#10;Description automatically generated">
            <a:extLst>
              <a:ext uri="{FF2B5EF4-FFF2-40B4-BE49-F238E27FC236}">
                <a16:creationId xmlns:a16="http://schemas.microsoft.com/office/drawing/2014/main" id="{5D9C338B-C64D-95D3-F5BD-AE88296165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2484" y="988314"/>
            <a:ext cx="4986284" cy="5665944"/>
          </a:xfrm>
          <a:prstGeom prst="rect">
            <a:avLst/>
          </a:prstGeom>
        </p:spPr>
      </p:pic>
      <p:pic>
        <p:nvPicPr>
          <p:cNvPr id="7" name="Picture 6" descr="A toy robot holding a screwdriver&#10;&#10;Description automatically generated">
            <a:extLst>
              <a:ext uri="{FF2B5EF4-FFF2-40B4-BE49-F238E27FC236}">
                <a16:creationId xmlns:a16="http://schemas.microsoft.com/office/drawing/2014/main" id="{F66C4513-4CB2-A7B6-3ECC-825D66DAE6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336" y="4115339"/>
            <a:ext cx="2729194" cy="2744016"/>
          </a:xfrm>
          <a:prstGeom prst="rect">
            <a:avLst/>
          </a:prstGeom>
        </p:spPr>
      </p:pic>
      <p:pic>
        <p:nvPicPr>
          <p:cNvPr id="9" name="Picture 8" descr="A cartoon of a cell phone&#10;&#10;Description automatically generated">
            <a:extLst>
              <a:ext uri="{FF2B5EF4-FFF2-40B4-BE49-F238E27FC236}">
                <a16:creationId xmlns:a16="http://schemas.microsoft.com/office/drawing/2014/main" id="{A971E7EA-FCAF-0A06-2CFD-65549A48A3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3522" y="2862788"/>
            <a:ext cx="3264820" cy="3817334"/>
          </a:xfrm>
          <a:prstGeom prst="rect">
            <a:avLst/>
          </a:prstGeom>
        </p:spPr>
      </p:pic>
      <p:pic>
        <p:nvPicPr>
          <p:cNvPr id="8" name="Picture 7" descr="A cartoon of a printer&#10;&#10;Description automatically generated">
            <a:extLst>
              <a:ext uri="{FF2B5EF4-FFF2-40B4-BE49-F238E27FC236}">
                <a16:creationId xmlns:a16="http://schemas.microsoft.com/office/drawing/2014/main" id="{60D13F68-659B-E5C4-B23F-2000446BA4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21699" y="4208833"/>
            <a:ext cx="3247439" cy="2645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08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557</Words>
  <Application>Microsoft Office PowerPoint</Application>
  <PresentationFormat>Widescreen</PresentationFormat>
  <Paragraphs>26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Segoe UI</vt:lpstr>
      <vt:lpstr>Office Theme</vt:lpstr>
      <vt:lpstr>A04 "Image Processing Adventure Quest"  Martin Demel, Brandie Griffin, Jordan Allen, Sydney Chilson, Marvin Azuogu.    Department of Science, Technology, Engineering &amp; Math, Houston Community College  ITAI-1370: History of Artificial Intelligence   Patricia McManus  September 18th, 2024</vt:lpstr>
      <vt:lpstr>Abstract</vt:lpstr>
      <vt:lpstr>A Color mystery story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martin.demel-W216901110</dc:creator>
  <cp:lastModifiedBy>Marvin Azuogu</cp:lastModifiedBy>
  <cp:revision>2</cp:revision>
  <dcterms:created xsi:type="dcterms:W3CDTF">2024-09-14T16:45:08Z</dcterms:created>
  <dcterms:modified xsi:type="dcterms:W3CDTF">2024-09-19T03:49:01Z</dcterms:modified>
</cp:coreProperties>
</file>